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/>
    <p:restoredTop sz="94694"/>
  </p:normalViewPr>
  <p:slideViewPr>
    <p:cSldViewPr snapToGrid="0">
      <p:cViewPr>
        <p:scale>
          <a:sx n="91" d="100"/>
          <a:sy n="91" d="100"/>
        </p:scale>
        <p:origin x="-968" y="-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Applying voltage pulses changes the memristor’s state </a:t>
            </a:r>
          </a:p>
          <a:p>
            <a:r>
              <a:t>The conductance gradually increases for positive pulses and decreases for negative ones</a:t>
            </a:r>
          </a:p>
          <a:p>
            <a:r>
              <a:t>This process can be seen as a parallel to long term potentiation and depression in biological synapses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8657488"/>
            <a:ext cx="11607801" cy="461060"/>
          </a:xfrm>
          <a:prstGeom prst="rect">
            <a:avLst/>
          </a:prstGeom>
        </p:spPr>
        <p:txBody>
          <a:bodyPr anchor="b"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sz="2304" b="1">
                <a:solidFill>
                  <a:srgbClr val="FFFF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1854200"/>
            <a:ext cx="11609057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5105400"/>
            <a:ext cx="11607800" cy="145639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chemeClr val="accent1"/>
                </a:solidFill>
              </a:defRPr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chemeClr val="accent1"/>
                </a:solidFill>
              </a:defRPr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chemeClr val="accent1"/>
                </a:solidFill>
              </a:defRPr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chemeClr val="accent1"/>
                </a:solidFill>
              </a:defRPr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chemeClr val="accent1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568700"/>
            <a:ext cx="11607800" cy="26177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6209979"/>
            <a:ext cx="11607800" cy="6718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Fact information</a:t>
            </a:r>
          </a:p>
        </p:txBody>
      </p:sp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999066"/>
            <a:ext cx="11607800" cy="521091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anchor="ctr"/>
          <a:lstStyle>
            <a:lvl1pPr marL="457200" indent="-342900">
              <a:spcBef>
                <a:spcPts val="0"/>
              </a:spcBef>
              <a:buSzTx/>
              <a:buNone/>
              <a:defRPr sz="6000" spc="-119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57200" indent="114300">
              <a:spcBef>
                <a:spcPts val="0"/>
              </a:spcBef>
              <a:buSzTx/>
              <a:buNone/>
              <a:defRPr sz="6000" spc="-119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57200" indent="571500">
              <a:spcBef>
                <a:spcPts val="0"/>
              </a:spcBef>
              <a:buSzTx/>
              <a:buNone/>
              <a:defRPr sz="6000" spc="-119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57200" indent="1028700">
              <a:spcBef>
                <a:spcPts val="0"/>
              </a:spcBef>
              <a:buSzTx/>
              <a:buNone/>
              <a:defRPr sz="6000" spc="-119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57200" indent="1485900">
              <a:spcBef>
                <a:spcPts val="0"/>
              </a:spcBef>
              <a:buSzTx/>
              <a:buNone/>
              <a:defRPr sz="6000" spc="-119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6426200"/>
            <a:ext cx="11049000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sz="2304" b="1"/>
            </a:lvl1pPr>
          </a:lstStyle>
          <a:p>
            <a:r>
              <a:t>Attribution</a:t>
            </a:r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996267730_2880x1920.jpg"/>
          <p:cNvSpPr>
            <a:spLocks noGrp="1"/>
          </p:cNvSpPr>
          <p:nvPr>
            <p:ph type="pic" idx="21"/>
          </p:nvPr>
        </p:nvSpPr>
        <p:spPr>
          <a:xfrm>
            <a:off x="-3860800" y="701538"/>
            <a:ext cx="12539868" cy="83599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4" name="617931575_1991x1322.jpg"/>
          <p:cNvSpPr>
            <a:spLocks noGrp="1"/>
          </p:cNvSpPr>
          <p:nvPr>
            <p:ph type="pic" sz="quarter" idx="22"/>
          </p:nvPr>
        </p:nvSpPr>
        <p:spPr>
          <a:xfrm>
            <a:off x="6534860" y="698500"/>
            <a:ext cx="5967580" cy="3962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740627569_2880x1920.jpg"/>
          <p:cNvSpPr>
            <a:spLocks noGrp="1"/>
          </p:cNvSpPr>
          <p:nvPr>
            <p:ph type="pic" sz="quarter" idx="23"/>
          </p:nvPr>
        </p:nvSpPr>
        <p:spPr>
          <a:xfrm>
            <a:off x="6546850" y="5099050"/>
            <a:ext cx="5943600" cy="3962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996267730_2880x1920.jpg"/>
          <p:cNvSpPr>
            <a:spLocks noGrp="1"/>
          </p:cNvSpPr>
          <p:nvPr>
            <p:ph type="pic" idx="21"/>
          </p:nvPr>
        </p:nvSpPr>
        <p:spPr>
          <a:xfrm>
            <a:off x="-812800" y="0"/>
            <a:ext cx="14630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1734276"/>
            <a:ext cx="11607800" cy="7320824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8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Slide Subtitle</a:t>
            </a:r>
          </a:p>
        </p:txBody>
      </p:sp>
      <p:sp>
        <p:nvSpPr>
          <p:cNvPr id="15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627569_2880x1920.jpg"/>
          <p:cNvSpPr>
            <a:spLocks noGrp="1"/>
          </p:cNvSpPr>
          <p:nvPr>
            <p:ph type="pic" idx="21"/>
          </p:nvPr>
        </p:nvSpPr>
        <p:spPr>
          <a:xfrm>
            <a:off x="-812800" y="0"/>
            <a:ext cx="14630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8432800"/>
            <a:ext cx="11607800" cy="68976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rgbClr val="FFFFFF"/>
                </a:solidFill>
              </a:defRPr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rgbClr val="FFFFFF"/>
                </a:solidFill>
              </a:defRPr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rgbClr val="FFFFFF"/>
                </a:solidFill>
              </a:defRPr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rgbClr val="FFFFFF"/>
                </a:solidFill>
              </a:defRPr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>
                <a:solidFill>
                  <a:srgbClr val="FFFF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98500" y="571500"/>
            <a:ext cx="11607801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sz="2304" b="1"/>
            </a:lvl1pPr>
          </a:lstStyle>
          <a:p>
            <a:r>
              <a:t>Author and Date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220199"/>
            <a:ext cx="297893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36959463_1989x1321.jpg"/>
          <p:cNvSpPr>
            <a:spLocks noGrp="1"/>
          </p:cNvSpPr>
          <p:nvPr>
            <p:ph type="pic" idx="21"/>
          </p:nvPr>
        </p:nvSpPr>
        <p:spPr>
          <a:xfrm>
            <a:off x="4546600" y="692534"/>
            <a:ext cx="12591254" cy="83625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692534"/>
            <a:ext cx="5105400" cy="4387466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</p:spPr>
        <p:txBody>
          <a:bodyPr numCol="2" spcCol="589358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617931575_1991x1322.jpg"/>
          <p:cNvSpPr>
            <a:spLocks noGrp="1"/>
          </p:cNvSpPr>
          <p:nvPr>
            <p:ph type="pic" idx="21"/>
          </p:nvPr>
        </p:nvSpPr>
        <p:spPr>
          <a:xfrm>
            <a:off x="3797300" y="698500"/>
            <a:ext cx="12585470" cy="8356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Slide Subtitle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480196"/>
            <a:ext cx="5105400" cy="5593161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3225800"/>
            <a:ext cx="11607800" cy="3302000"/>
          </a:xfrm>
          <a:prstGeom prst="rect">
            <a:avLst/>
          </a:prstGeom>
        </p:spPr>
        <p:txBody>
          <a:bodyPr anchor="ctr"/>
          <a:lstStyle>
            <a:lvl1pPr>
              <a:defRPr sz="8200" b="0" spc="-164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9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Slide Subtitle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8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09700"/>
            <a:ext cx="11607801" cy="671802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Agenda Subtitle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300"/>
              </a:spcBef>
              <a:buSzTx/>
              <a:buNone/>
              <a:defRPr sz="3800" spc="-38"/>
            </a:lvl1pPr>
            <a:lvl2pPr marL="0" indent="457200">
              <a:spcBef>
                <a:spcPts val="1300"/>
              </a:spcBef>
              <a:buSzTx/>
              <a:buNone/>
              <a:defRPr sz="3800" spc="-38"/>
            </a:lvl2pPr>
            <a:lvl3pPr marL="0" indent="914400">
              <a:spcBef>
                <a:spcPts val="1300"/>
              </a:spcBef>
              <a:buSzTx/>
              <a:buNone/>
              <a:defRPr sz="3800" spc="-38"/>
            </a:lvl3pPr>
            <a:lvl4pPr marL="0" indent="1371600">
              <a:spcBef>
                <a:spcPts val="1300"/>
              </a:spcBef>
              <a:buSzTx/>
              <a:buNone/>
              <a:defRPr sz="3800" spc="-38"/>
            </a:lvl4pPr>
            <a:lvl5pPr marL="0" indent="1828800">
              <a:spcBef>
                <a:spcPts val="1300"/>
              </a:spcBef>
              <a:buSzTx/>
              <a:buNone/>
              <a:defRPr sz="3800" spc="-38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1741753"/>
            <a:ext cx="11607800" cy="7313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0067" y="9220199"/>
            <a:ext cx="297892" cy="287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3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381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762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143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524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1905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286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2667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048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3429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1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62070" y="0"/>
            <a:ext cx="14366087" cy="9753599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ISRC-CN3…"/>
          <p:cNvSpPr txBox="1">
            <a:spLocks noGrp="1"/>
          </p:cNvSpPr>
          <p:nvPr>
            <p:ph type="body" idx="21"/>
          </p:nvPr>
        </p:nvSpPr>
        <p:spPr>
          <a:xfrm>
            <a:off x="698500" y="8207053"/>
            <a:ext cx="11607801" cy="9114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defTabSz="587022">
              <a:defRPr sz="2400"/>
            </a:pPr>
            <a:r>
              <a:t>ISRC-CN</a:t>
            </a:r>
            <a:r>
              <a:rPr baseline="31999"/>
              <a:t>3</a:t>
            </a:r>
          </a:p>
          <a:p>
            <a:pPr defTabSz="587022">
              <a:defRPr sz="2400"/>
            </a:pPr>
            <a:r>
              <a:t>28 October 2022</a:t>
            </a:r>
          </a:p>
        </p:txBody>
      </p:sp>
      <p:sp>
        <p:nvSpPr>
          <p:cNvPr id="171" name="Neuromorphic Computing with Memristor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1699251">
              <a:defRPr sz="8036" spc="-160"/>
            </a:lvl1pPr>
          </a:lstStyle>
          <a:p>
            <a:r>
              <a:t>Neuromorphic Computing with Memristors</a:t>
            </a:r>
          </a:p>
        </p:txBody>
      </p:sp>
      <p:sp>
        <p:nvSpPr>
          <p:cNvPr id="172" name="Thomas Tiotto…"/>
          <p:cNvSpPr txBox="1"/>
          <p:nvPr/>
        </p:nvSpPr>
        <p:spPr>
          <a:xfrm>
            <a:off x="753008" y="5205598"/>
            <a:ext cx="10571760" cy="1256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7022">
              <a:defRPr sz="3800" b="1">
                <a:solidFill>
                  <a:schemeClr val="accent1"/>
                </a:solidFill>
              </a:defRPr>
            </a:pPr>
            <a:r>
              <a:t>Thomas Tiotto</a:t>
            </a:r>
          </a:p>
          <a:p>
            <a:pPr algn="l" defTabSz="587022">
              <a:defRPr sz="3800" b="1">
                <a:solidFill>
                  <a:schemeClr val="accent1"/>
                </a:solidFill>
              </a:defRPr>
            </a:pPr>
            <a:r>
              <a:t>PhD Candidate @ Rijksuniversiteit Groningen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ogniGron - Groningen Cognitive Systems and Materials Centre…"/>
          <p:cNvSpPr txBox="1">
            <a:spLocks noGrp="1"/>
          </p:cNvSpPr>
          <p:nvPr>
            <p:ph type="body" sz="half" idx="1"/>
          </p:nvPr>
        </p:nvSpPr>
        <p:spPr>
          <a:xfrm>
            <a:off x="698499" y="1763946"/>
            <a:ext cx="11607801" cy="3977750"/>
          </a:xfrm>
          <a:prstGeom prst="rect">
            <a:avLst/>
          </a:prstGeom>
        </p:spPr>
        <p:txBody>
          <a:bodyPr/>
          <a:lstStyle/>
          <a:p>
            <a:r>
              <a:rPr b="1"/>
              <a:t>CogniGron</a:t>
            </a:r>
            <a:r>
              <a:t> - Groningen Cognitive Systems and Materials Centre</a:t>
            </a:r>
          </a:p>
          <a:p>
            <a:r>
              <a:t>The mission is to develop </a:t>
            </a:r>
            <a:r>
              <a:rPr b="1"/>
              <a:t>materials-centred</a:t>
            </a:r>
            <a:r>
              <a:t> systems paradigms for </a:t>
            </a:r>
            <a:r>
              <a:rPr b="1"/>
              <a:t>cognitive computing</a:t>
            </a:r>
            <a:r>
              <a:t> based on modelling and learning at all levels: from materials that can learn to devices, circuits, and algorithms</a:t>
            </a:r>
          </a:p>
          <a:p>
            <a:r>
              <a:t>My project aims at developing a model of short- and long-term </a:t>
            </a:r>
            <a:r>
              <a:rPr b="1"/>
              <a:t>memory using memristors</a:t>
            </a:r>
          </a:p>
        </p:txBody>
      </p:sp>
      <p:pic>
        <p:nvPicPr>
          <p:cNvPr id="1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76" y="6227439"/>
            <a:ext cx="11714048" cy="17622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uided by the principles of biological neural computation, neuromorphic computing uses new algorithmic approaches and materials that emulate how the human brain interacts with the world"/>
          <p:cNvSpPr txBox="1">
            <a:spLocks noGrp="1"/>
          </p:cNvSpPr>
          <p:nvPr>
            <p:ph type="body" idx="1"/>
          </p:nvPr>
        </p:nvSpPr>
        <p:spPr>
          <a:xfrm>
            <a:off x="698500" y="1119136"/>
            <a:ext cx="11607800" cy="7313348"/>
          </a:xfrm>
          <a:prstGeom prst="rect">
            <a:avLst/>
          </a:prstGeom>
        </p:spPr>
        <p:txBody>
          <a:bodyPr/>
          <a:lstStyle/>
          <a:p>
            <a:r>
              <a:t>Guided by the principles of biological neural computation, </a:t>
            </a:r>
            <a:r>
              <a:rPr b="1"/>
              <a:t>neuromorphic computing</a:t>
            </a:r>
            <a:r>
              <a:t> uses </a:t>
            </a:r>
            <a:r>
              <a:rPr b="1"/>
              <a:t>new algorithmic approaches and materials</a:t>
            </a:r>
            <a:r>
              <a:t> that emulate how the human brain interacts with the world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805" y="3748763"/>
            <a:ext cx="8669190" cy="4606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501" y="6455845"/>
            <a:ext cx="2805798" cy="21786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" descr="Image"/>
          <p:cNvPicPr>
            <a:picLocks noChangeAspect="1"/>
          </p:cNvPicPr>
          <p:nvPr/>
        </p:nvPicPr>
        <p:blipFill>
          <a:blip r:embed="rId4"/>
          <a:srcRect b="16630"/>
          <a:stretch>
            <a:fillRect/>
          </a:stretch>
        </p:blipFill>
        <p:spPr>
          <a:xfrm>
            <a:off x="5205696" y="3366110"/>
            <a:ext cx="2818265" cy="28194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1" animBg="1" advAuto="0"/>
      <p:bldP spid="180" grpId="2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Our brain consumes ~ 20 W of power compared to the more than 100 MW needed by a single data centre.…"/>
          <p:cNvSpPr txBox="1">
            <a:spLocks noGrp="1"/>
          </p:cNvSpPr>
          <p:nvPr>
            <p:ph type="body" idx="1"/>
          </p:nvPr>
        </p:nvSpPr>
        <p:spPr>
          <a:xfrm>
            <a:off x="698499" y="817730"/>
            <a:ext cx="11607801" cy="7313348"/>
          </a:xfrm>
          <a:prstGeom prst="rect">
            <a:avLst/>
          </a:prstGeom>
        </p:spPr>
        <p:txBody>
          <a:bodyPr/>
          <a:lstStyle/>
          <a:p>
            <a:r>
              <a:t>Our brain consumes ~ 20 W of power compared to the more than 100 MW needed by a single data centre. </a:t>
            </a:r>
          </a:p>
          <a:p>
            <a:r>
              <a:t>Within this energy envelope the brain is able to solve tasks that our best supercomputers still can’t approach </a:t>
            </a:r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817" y="3003937"/>
            <a:ext cx="6865625" cy="6522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17" y="2866989"/>
            <a:ext cx="5982707" cy="66652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7" name="Group"/>
          <p:cNvGrpSpPr/>
          <p:nvPr/>
        </p:nvGrpSpPr>
        <p:grpSpPr>
          <a:xfrm>
            <a:off x="2500275" y="3140148"/>
            <a:ext cx="4674709" cy="476725"/>
            <a:chOff x="0" y="0"/>
            <a:chExt cx="4674707" cy="476724"/>
          </a:xfrm>
        </p:grpSpPr>
        <p:sp>
          <p:nvSpPr>
            <p:cNvPr id="185" name="Line"/>
            <p:cNvSpPr/>
            <p:nvPr/>
          </p:nvSpPr>
          <p:spPr>
            <a:xfrm>
              <a:off x="0" y="476724"/>
              <a:ext cx="46747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86" name="20 W"/>
            <p:cNvSpPr txBox="1"/>
            <p:nvPr/>
          </p:nvSpPr>
          <p:spPr>
            <a:xfrm>
              <a:off x="1954143" y="-1"/>
              <a:ext cx="766421" cy="43639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20 W</a:t>
              </a:r>
            </a:p>
          </p:txBody>
        </p:sp>
      </p:grpSp>
      <p:grpSp>
        <p:nvGrpSpPr>
          <p:cNvPr id="190" name="Group"/>
          <p:cNvGrpSpPr/>
          <p:nvPr/>
        </p:nvGrpSpPr>
        <p:grpSpPr>
          <a:xfrm>
            <a:off x="5829816" y="3140148"/>
            <a:ext cx="4674709" cy="476726"/>
            <a:chOff x="0" y="0"/>
            <a:chExt cx="4674707" cy="476724"/>
          </a:xfrm>
        </p:grpSpPr>
        <p:sp>
          <p:nvSpPr>
            <p:cNvPr id="188" name="Line"/>
            <p:cNvSpPr/>
            <p:nvPr/>
          </p:nvSpPr>
          <p:spPr>
            <a:xfrm>
              <a:off x="0" y="476724"/>
              <a:ext cx="467470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89" name="100 MW"/>
            <p:cNvSpPr txBox="1"/>
            <p:nvPr/>
          </p:nvSpPr>
          <p:spPr>
            <a:xfrm>
              <a:off x="1752277" y="-1"/>
              <a:ext cx="1170153" cy="43639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100 MW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1" dur="1500" fill="hold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3000" fill="hold"/>
                                        <p:tgtEl>
                                          <p:spTgt spid="183"/>
                                        </p:tgtEl>
                                      </p:cBhvr>
                                      <p:by x="999" y="99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3" animBg="1" advAuto="0"/>
      <p:bldP spid="184" grpId="4" animBg="1" advAuto="0"/>
      <p:bldP spid="187" grpId="1" animBg="1" advAuto="0"/>
      <p:bldP spid="187" grpId="2" animBg="1" advAuto="0"/>
      <p:bldP spid="190" grpId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piking neural networks (SNNs) are asynchronous, event-based and can thus achieve orders of magnitude gains in power and performance over conventional architectures"/>
          <p:cNvSpPr txBox="1">
            <a:spLocks noGrp="1"/>
          </p:cNvSpPr>
          <p:nvPr>
            <p:ph type="body" idx="1"/>
          </p:nvPr>
        </p:nvSpPr>
        <p:spPr>
          <a:xfrm>
            <a:off x="698500" y="574567"/>
            <a:ext cx="11607801" cy="7313347"/>
          </a:xfrm>
          <a:prstGeom prst="rect">
            <a:avLst/>
          </a:prstGeom>
        </p:spPr>
        <p:txBody>
          <a:bodyPr/>
          <a:lstStyle/>
          <a:p>
            <a:r>
              <a:rPr b="1"/>
              <a:t>Spiking neural networks (SNNs)</a:t>
            </a:r>
            <a:r>
              <a:t> are asynchronous, event-based and can thus achieve orders of magnitude gains in power and performance over conventional architectures</a:t>
            </a:r>
          </a:p>
        </p:txBody>
      </p:sp>
      <p:pic>
        <p:nvPicPr>
          <p:cNvPr id="193" name="Brain-Patterns-Illustration.gif" descr="Brain-Patterns-Illustration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2435863"/>
            <a:ext cx="9867901" cy="5549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Memristors are a new class of circuit element whose characteristic is that its resistance varies in time in response to an input…"/>
          <p:cNvSpPr txBox="1">
            <a:spLocks noGrp="1"/>
          </p:cNvSpPr>
          <p:nvPr>
            <p:ph type="body" idx="1"/>
          </p:nvPr>
        </p:nvSpPr>
        <p:spPr>
          <a:xfrm>
            <a:off x="698500" y="465451"/>
            <a:ext cx="11607801" cy="7313348"/>
          </a:xfrm>
          <a:prstGeom prst="rect">
            <a:avLst/>
          </a:prstGeom>
        </p:spPr>
        <p:txBody>
          <a:bodyPr/>
          <a:lstStyle/>
          <a:p>
            <a:r>
              <a:rPr b="1"/>
              <a:t>Memristors</a:t>
            </a:r>
            <a:r>
              <a:t> are a new class of circuit element whose characteristic is that its </a:t>
            </a:r>
            <a:r>
              <a:rPr b="1"/>
              <a:t>resistance varies in time</a:t>
            </a:r>
            <a:r>
              <a:t> in response to an input</a:t>
            </a:r>
          </a:p>
          <a:p>
            <a:r>
              <a:t>They exhibit memory and can be used to emulate synapses</a:t>
            </a:r>
          </a:p>
        </p:txBody>
      </p:sp>
      <p:sp>
        <p:nvSpPr>
          <p:cNvPr id="196" name="Voltage (V)"/>
          <p:cNvSpPr txBox="1"/>
          <p:nvPr/>
        </p:nvSpPr>
        <p:spPr>
          <a:xfrm>
            <a:off x="3428529" y="8459377"/>
            <a:ext cx="1475818" cy="436397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Voltage (V)</a:t>
            </a:r>
          </a:p>
        </p:txBody>
      </p:sp>
      <p:pic>
        <p:nvPicPr>
          <p:cNvPr id="197" name="LTP_First_Stage.png" descr="LTP_First_St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914" y="7429463"/>
            <a:ext cx="2896576" cy="2172434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Rectangle"/>
          <p:cNvSpPr/>
          <p:nvPr/>
        </p:nvSpPr>
        <p:spPr>
          <a:xfrm>
            <a:off x="3947188" y="6758543"/>
            <a:ext cx="5208889" cy="8856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9" name="Current (A)"/>
          <p:cNvSpPr txBox="1"/>
          <p:nvPr/>
        </p:nvSpPr>
        <p:spPr>
          <a:xfrm>
            <a:off x="8080057" y="8459377"/>
            <a:ext cx="1496214" cy="436397"/>
          </a:xfrm>
          <a:prstGeom prst="rect">
            <a:avLst/>
          </a:prstGeom>
          <a:solidFill>
            <a:srgbClr val="3640B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Current (A)</a:t>
            </a:r>
          </a:p>
        </p:txBody>
      </p:sp>
      <p:sp>
        <p:nvSpPr>
          <p:cNvPr id="200" name="Rectangle"/>
          <p:cNvSpPr/>
          <p:nvPr/>
        </p:nvSpPr>
        <p:spPr>
          <a:xfrm>
            <a:off x="4106610" y="7128707"/>
            <a:ext cx="1475817" cy="106743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01" name="Oblea pulsed.mp4" descr="Oblea pulsed.mp4"/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701.062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20885" y="2566649"/>
            <a:ext cx="12700001" cy="5080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6" name="Group 206"/>
          <p:cNvGrpSpPr/>
          <p:nvPr/>
        </p:nvGrpSpPr>
        <p:grpSpPr>
          <a:xfrm>
            <a:off x="5178596" y="2642546"/>
            <a:ext cx="10867063" cy="4895785"/>
            <a:chOff x="2157710" y="75896"/>
            <a:chExt cx="10867062" cy="4895784"/>
          </a:xfrm>
        </p:grpSpPr>
        <p:sp>
          <p:nvSpPr>
            <p:cNvPr id="202" name="Rectangle"/>
            <p:cNvSpPr/>
            <p:nvPr/>
          </p:nvSpPr>
          <p:spPr>
            <a:xfrm>
              <a:off x="2396122" y="86912"/>
              <a:ext cx="4665506" cy="33908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03" name="Rectangle"/>
            <p:cNvSpPr/>
            <p:nvPr/>
          </p:nvSpPr>
          <p:spPr>
            <a:xfrm>
              <a:off x="6958830" y="75896"/>
              <a:ext cx="6065944" cy="489578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04" name="Rectangle"/>
            <p:cNvSpPr/>
            <p:nvPr/>
          </p:nvSpPr>
          <p:spPr>
            <a:xfrm>
              <a:off x="2157710" y="4677110"/>
              <a:ext cx="6065944" cy="29210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7D87757-5775-A214-4F2C-B7BEA7AEEE86}"/>
              </a:ext>
            </a:extLst>
          </p:cNvPr>
          <p:cNvCxnSpPr>
            <a:cxnSpLocks/>
          </p:cNvCxnSpPr>
          <p:nvPr/>
        </p:nvCxnSpPr>
        <p:spPr>
          <a:xfrm flipV="1">
            <a:off x="4287187" y="3192905"/>
            <a:ext cx="1918741" cy="914400"/>
          </a:xfrm>
          <a:prstGeom prst="straightConnector1">
            <a:avLst/>
          </a:prstGeom>
          <a:ln w="5715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CE383A97-08B6-3F7A-C814-FD040C118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29" y="3465380"/>
            <a:ext cx="1623390" cy="329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20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Memristors can be arranged into crossbar arrays to connect spiking neurons…"/>
          <p:cNvSpPr txBox="1">
            <a:spLocks noGrp="1"/>
          </p:cNvSpPr>
          <p:nvPr>
            <p:ph type="body" idx="4294967295"/>
          </p:nvPr>
        </p:nvSpPr>
        <p:spPr>
          <a:xfrm>
            <a:off x="698500" y="465451"/>
            <a:ext cx="11607800" cy="7313348"/>
          </a:xfrm>
          <a:prstGeom prst="rect">
            <a:avLst/>
          </a:prstGeom>
        </p:spPr>
        <p:txBody>
          <a:bodyPr/>
          <a:lstStyle/>
          <a:p>
            <a:r>
              <a:rPr dirty="0"/>
              <a:t>Memristors can be arranged into </a:t>
            </a:r>
            <a:r>
              <a:rPr b="1" dirty="0"/>
              <a:t>crossbar arrays </a:t>
            </a:r>
            <a:r>
              <a:rPr dirty="0"/>
              <a:t>to connect spiking neurons</a:t>
            </a:r>
          </a:p>
          <a:p>
            <a:pPr marL="228600" indent="-228600">
              <a:buSzPct val="100000"/>
            </a:pPr>
            <a:r>
              <a:rPr dirty="0"/>
              <a:t>We can </a:t>
            </a:r>
            <a:r>
              <a:rPr b="1" dirty="0"/>
              <a:t>modulate their </a:t>
            </a:r>
            <a:r>
              <a:rPr b="1" dirty="0" err="1"/>
              <a:t>conductances</a:t>
            </a:r>
            <a:r>
              <a:rPr dirty="0"/>
              <a:t> via voltage pulses in order to do analogue, low-power computing</a:t>
            </a:r>
          </a:p>
        </p:txBody>
      </p:sp>
      <p:pic>
        <p:nvPicPr>
          <p:cNvPr id="2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799" y="4039033"/>
            <a:ext cx="8839203" cy="355600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16" name="High Voltage"/>
          <p:cNvSpPr/>
          <p:nvPr/>
        </p:nvSpPr>
        <p:spPr>
          <a:xfrm rot="2922233">
            <a:off x="5883525" y="3089747"/>
            <a:ext cx="686809" cy="1531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693" y="0"/>
                </a:moveTo>
                <a:lnTo>
                  <a:pt x="0" y="14180"/>
                </a:lnTo>
                <a:lnTo>
                  <a:pt x="13308" y="11222"/>
                </a:lnTo>
                <a:lnTo>
                  <a:pt x="10366" y="17893"/>
                </a:lnTo>
                <a:lnTo>
                  <a:pt x="6675" y="17567"/>
                </a:lnTo>
                <a:cubicBezTo>
                  <a:pt x="6360" y="17540"/>
                  <a:pt x="6128" y="17697"/>
                  <a:pt x="6305" y="17817"/>
                </a:cubicBezTo>
                <a:lnTo>
                  <a:pt x="12214" y="21600"/>
                </a:lnTo>
                <a:lnTo>
                  <a:pt x="18116" y="17822"/>
                </a:lnTo>
                <a:cubicBezTo>
                  <a:pt x="18294" y="17702"/>
                  <a:pt x="18059" y="17544"/>
                  <a:pt x="17742" y="17574"/>
                </a:cubicBezTo>
                <a:lnTo>
                  <a:pt x="14134" y="17900"/>
                </a:lnTo>
                <a:lnTo>
                  <a:pt x="21600" y="7126"/>
                </a:lnTo>
                <a:lnTo>
                  <a:pt x="6890" y="10410"/>
                </a:lnTo>
                <a:lnTo>
                  <a:pt x="15555" y="0"/>
                </a:lnTo>
                <a:lnTo>
                  <a:pt x="6693" y="0"/>
                </a:lnTo>
                <a:close/>
              </a:path>
            </a:pathLst>
          </a:cu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64C1BF-2081-E816-40A3-A99513BCEDA7}"/>
              </a:ext>
            </a:extLst>
          </p:cNvPr>
          <p:cNvGrpSpPr/>
          <p:nvPr/>
        </p:nvGrpSpPr>
        <p:grpSpPr>
          <a:xfrm>
            <a:off x="479552" y="4675154"/>
            <a:ext cx="2313385" cy="1912936"/>
            <a:chOff x="479552" y="4675154"/>
            <a:chExt cx="2313385" cy="1912936"/>
          </a:xfrm>
        </p:grpSpPr>
        <p:pic>
          <p:nvPicPr>
            <p:cNvPr id="1026" name="Picture 2" descr="Bonus Tutorial: Spike-timing dependent plasticity (STDP) — Neuromatch  Academy: Computational Neuroscience">
              <a:extLst>
                <a:ext uri="{FF2B5EF4-FFF2-40B4-BE49-F238E27FC236}">
                  <a16:creationId xmlns:a16="http://schemas.microsoft.com/office/drawing/2014/main" id="{C96F218E-A911-142E-4050-6747A40737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19" t="5517" b="14123"/>
            <a:stretch/>
          </p:blipFill>
          <p:spPr bwMode="auto">
            <a:xfrm rot="20367287">
              <a:off x="479552" y="4675154"/>
              <a:ext cx="2313385" cy="1659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6C00D28-9F9C-39B6-7D17-3FBD058AA248}"/>
                </a:ext>
              </a:extLst>
            </p:cNvPr>
            <p:cNvSpPr txBox="1"/>
            <p:nvPr/>
          </p:nvSpPr>
          <p:spPr>
            <a:xfrm rot="20334719">
              <a:off x="1535755" y="6116166"/>
              <a:ext cx="92333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17339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T" sz="2400" b="1" i="0" u="none" strike="noStrike" cap="none" spc="0" normalizeH="0" baseline="0" dirty="0">
                  <a:ln>
                    <a:noFill/>
                  </a:ln>
                  <a:solidFill>
                    <a:srgbClr val="5E5E5E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STDP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0D8C4D-F489-7748-E1EF-715CE1C513A2}"/>
              </a:ext>
            </a:extLst>
          </p:cNvPr>
          <p:cNvGrpSpPr/>
          <p:nvPr/>
        </p:nvGrpSpPr>
        <p:grpSpPr>
          <a:xfrm>
            <a:off x="9231560" y="6687785"/>
            <a:ext cx="2748629" cy="2722827"/>
            <a:chOff x="9231560" y="6687785"/>
            <a:chExt cx="2748629" cy="27228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196EE8-4159-A7BE-EAAA-A6FFAB7B9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154" r="29772" b="14815"/>
            <a:stretch/>
          </p:blipFill>
          <p:spPr>
            <a:xfrm>
              <a:off x="9231560" y="6687785"/>
              <a:ext cx="2748629" cy="2722827"/>
            </a:xfrm>
            <a:prstGeom prst="rect">
              <a:avLst/>
            </a:prstGeom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63AD2D7-0D24-98E5-7FC8-C22ADF6610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126952" y="7041668"/>
              <a:ext cx="957843" cy="1394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7591A31-CD51-1E57-7010-ABAACBFA8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126951" y="7677674"/>
              <a:ext cx="957843" cy="1394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22E6B1FB-1F3D-5086-5AD0-9606A6A1A5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096930" y="8234267"/>
              <a:ext cx="957843" cy="1394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4B74290F-5D4F-D47A-8790-FAE1335FC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090922" y="6469284"/>
            <a:ext cx="957843" cy="139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FAF54B-2F96-2C83-C830-E504826983E3}"/>
              </a:ext>
            </a:extLst>
          </p:cNvPr>
          <p:cNvSpPr txBox="1"/>
          <p:nvPr/>
        </p:nvSpPr>
        <p:spPr>
          <a:xfrm>
            <a:off x="2598882" y="8086191"/>
            <a:ext cx="102657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T" sz="1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880F1F-A31B-F1BD-E126-6E75D528F578}"/>
              </a:ext>
            </a:extLst>
          </p:cNvPr>
          <p:cNvSpPr txBox="1"/>
          <p:nvPr/>
        </p:nvSpPr>
        <p:spPr>
          <a:xfrm>
            <a:off x="2288916" y="8520143"/>
            <a:ext cx="102657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T" sz="1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1028" name="Picture 4" descr="The asymmetric bipolar waveform. The negative voltage pulse amplitude... |  Download Scientific Diagram">
            <a:extLst>
              <a:ext uri="{FF2B5EF4-FFF2-40B4-BE49-F238E27FC236}">
                <a16:creationId xmlns:a16="http://schemas.microsoft.com/office/drawing/2014/main" id="{07FEC948-5D11-01D5-F8D0-B8FD5CBDAB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2" t="7246" r="58423" b="19519"/>
          <a:stretch/>
        </p:blipFill>
        <p:spPr bwMode="auto">
          <a:xfrm>
            <a:off x="3200444" y="3719354"/>
            <a:ext cx="927760" cy="8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The asymmetric bipolar waveform. The negative voltage pulse amplitude... |  Download Scientific Diagram">
            <a:extLst>
              <a:ext uri="{FF2B5EF4-FFF2-40B4-BE49-F238E27FC236}">
                <a16:creationId xmlns:a16="http://schemas.microsoft.com/office/drawing/2014/main" id="{F3C78FA6-7415-A75E-6EAE-FDFAB06311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2" t="7246" r="58423" b="19519"/>
          <a:stretch/>
        </p:blipFill>
        <p:spPr bwMode="auto">
          <a:xfrm>
            <a:off x="2082799" y="7712465"/>
            <a:ext cx="927760" cy="8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hank you for you attention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 for you attention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274</Words>
  <Application>Microsoft Macintosh PowerPoint</Application>
  <PresentationFormat>Custom</PresentationFormat>
  <Paragraphs>25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Helvetica Neue</vt:lpstr>
      <vt:lpstr>Helvetica Neue Medium</vt:lpstr>
      <vt:lpstr>30_BasicColor</vt:lpstr>
      <vt:lpstr>Neuromorphic Computing with Memristors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Neuromorphic Computing with Memristors</dc:title>
  <cp:lastModifiedBy>T.F. Tiotto</cp:lastModifiedBy>
  <cp:revision>7</cp:revision>
  <dcterms:modified xsi:type="dcterms:W3CDTF">2022-10-27T16:04:27Z</dcterms:modified>
</cp:coreProperties>
</file>